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E4"/>
    <a:srgbClr val="E9E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4E717-6E56-48B6-BD23-B189B66E24E9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5CD09-D100-4AD2-AA37-D223645A894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8138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15D594-A9B2-486E-8E8E-792847DADB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501A18E-DEBA-4B97-B33E-F1E131CB0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3F32FB-373E-4150-9918-CD01E74B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7FFE55-518D-4703-A0EE-2CFE4D69B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0BE46F-D6F7-45D8-A380-8C34D7B7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672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43A7E9-9352-48CE-9A7F-0D6E292B0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042CBCA-9F48-4404-B40D-094215E98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57D19D0-2A68-4858-8477-52F0A0E8F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5D46D4-010B-42EF-A9E3-7BF9C839F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669291-F0C1-4685-845B-ED2472F1B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169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4FDC3BD-55AB-4F39-A973-7363F86B8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ED8FD50-3DD5-4CCE-9B3E-05E103A6B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5138A2-2C7C-43A3-B6C8-B6FFD272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23536C-D077-475A-BA9F-0B6C3380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3D9641-15E5-4C30-8D53-B5188FE4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135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37557-1C51-4D26-91A9-85C93E42C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B9FC54-2DE1-4A92-BE0C-51B54DBFD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16510E2-0B81-482C-BE9A-1C93CBA80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74CCB4-84DD-4A01-ADBA-79331002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6EA718-77EC-4B9E-84D4-799D4C72C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045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76F651-7D90-4F52-88BF-75707E26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EF85DE-D817-4694-A151-0CAA9F911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B6C3A22-959F-49CE-A92B-4D2446407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C947D8-6C3E-415F-94F3-01D9E8F64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390ADD-86D9-4EE7-9C89-57851184E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259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0939A-8D45-4773-B76E-6FF6A2E4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9EE10D-7D36-4970-9391-C3F6D98AA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4F4CA4-6801-480D-9B14-82D948CA1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873AE5-B927-4E98-82C7-185D1B16F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C6B1840-E166-43BF-A87D-0F1F909A0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80408ED-F45B-4EF2-873A-D359708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3985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EA87FA-A2FE-4EE0-B18E-E9B16D1E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DEBAC59-F538-42EB-B255-025CAD970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7F6D041-87EE-43BD-9B5C-788CE80FA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4EC5CF4-4DE9-4692-994D-7F9C89AC5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1580023-5014-48C5-9AA2-B43965E6C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4718F8-B026-4479-A8DE-11D929924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5BD743F-5684-42C8-982B-D6C49A5B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B8FEC6C-BFC9-40D0-A4B7-4A1E0803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286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5A780D-7AE1-48CC-B480-45505DF83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0AC13A0-1D59-4FD3-93DE-8195AEB7A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DE791F2-A5DE-457A-9CBC-5AA017DE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518EBC-1969-4DBA-9D63-5EE991C57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393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F8C637D-3B36-4642-BFED-5FE5F58B4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5DC4AB9-AAA6-423C-9086-A3E266F1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A04290-3248-4CD2-A20E-37884F4F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582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2A2077-E301-4EC9-A483-95811FEE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DE6F983-9077-4FB9-A102-AF9D24FC3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35C14FC-63A4-403F-B638-98C37A8D9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3ADEC4B-4130-4AA1-9337-2CB8A280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A666FD-40FC-4627-B644-AB25CD85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32C1A5-5016-476B-8A29-75195BB14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6861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00EC79-EB79-4D30-BABD-1D32B45D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C2DDF82-C7A7-4C83-A64B-EDBE601EF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CCD2016-A743-4E62-918F-159CBE94F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FF2FFF-1DF8-4964-ADE5-442090A6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91900B-E84B-447C-A4C1-C8B311E32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80E7C8-41C8-4CF2-B8C5-865CD08E1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045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1AFACF3-1EAA-43FE-B298-91BFE737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6310D3-3DD6-46DD-B553-80489B8C3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B17AD1-3442-4672-8BDC-644E7C1E6A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7053C-695A-4EFB-84F6-9DF9068D8E05}" type="datetimeFigureOut">
              <a:rPr lang="it-IT" smtClean="0"/>
              <a:t>31/01/2024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40701F-9ABA-4CD7-8E45-1E4F5C149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A59EE5-DF5B-4B43-B8CA-FD2FDDFCD9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47FA5-863C-41B4-B006-506B1729AE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807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photo/drummer-drum-kit-illuminated-by-stage-lights-generated-by-ai_40964043.htm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64319&amp;picture=stage-in-orange-light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194499277634440094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1686FE-8E3E-4F46-BF9F-D0B0F16D5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5749"/>
            <a:ext cx="9144000" cy="995363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Publico Banner Web Black" panose="02040A02060504060203" pitchFamily="18" charset="0"/>
              </a:rPr>
              <a:t>IoT for Live </a:t>
            </a:r>
            <a:r>
              <a:rPr lang="it-IT" dirty="0" err="1">
                <a:solidFill>
                  <a:schemeClr val="bg1"/>
                </a:solidFill>
                <a:latin typeface="Publico Banner Web Black" panose="02040A02060504060203" pitchFamily="18" charset="0"/>
              </a:rPr>
              <a:t>Concerts</a:t>
            </a:r>
            <a:endParaRPr lang="it-IT" dirty="0">
              <a:solidFill>
                <a:schemeClr val="bg1"/>
              </a:solidFill>
              <a:latin typeface="Publico Banner Web Black" panose="02040A02060504060203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A60C68F-DC85-459C-9E1F-E1E15B520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651" y="5716589"/>
            <a:ext cx="7800974" cy="995362"/>
          </a:xfrm>
        </p:spPr>
        <p:txBody>
          <a:bodyPr>
            <a:noAutofit/>
          </a:bodyPr>
          <a:lstStyle/>
          <a:p>
            <a:pPr algn="l"/>
            <a:r>
              <a:rPr lang="it-IT" sz="16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Rossi Michelangelo</a:t>
            </a:r>
          </a:p>
          <a:p>
            <a:pPr algn="l"/>
            <a:r>
              <a:rPr lang="it-IT" sz="16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85376@studenti.unimore.it</a:t>
            </a:r>
          </a:p>
          <a:p>
            <a:pPr algn="l"/>
            <a:r>
              <a:rPr lang="it-IT" sz="1600" dirty="0">
                <a:solidFill>
                  <a:schemeClr val="bg1"/>
                </a:solidFill>
                <a:latin typeface="Avenir LT Std 55 Roman" panose="020B0503020203020204" pitchFamily="34" charset="0"/>
              </a:rPr>
              <a:t>A.A. 2022/23</a:t>
            </a:r>
          </a:p>
        </p:txBody>
      </p:sp>
    </p:spTree>
    <p:extLst>
      <p:ext uri="{BB962C8B-B14F-4D97-AF65-F5344CB8AC3E}">
        <p14:creationId xmlns:p14="http://schemas.microsoft.com/office/powerpoint/2010/main" val="280071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B3D473-8785-4E85-B46F-25BA3D3F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Publico Banner Web Black" panose="02040A02060504060203" pitchFamily="18" charset="0"/>
              </a:rPr>
              <a:t>Smart Service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6D5BE7-F909-4AAC-9803-F66CC8AA6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it-IT" sz="2200" dirty="0">
                <a:latin typeface="Avenir LT Std 55 Roman" panose="020B0503020203020204" pitchFamily="34" charset="0"/>
              </a:rPr>
              <a:t>L’obiettivo è quello di creare un Service Audio/Luci smart per l’utilizzo durante eventi o concerti dal vivo.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it-IT" sz="2200" dirty="0">
                <a:latin typeface="Avenir LT Std 55 Roman" panose="020B0503020203020204" pitchFamily="34" charset="0"/>
              </a:rPr>
              <a:t>In particolare è possibile gestire i diversi dispositivi (luci e amplificazioni) tramite una console collegata ai device tramite Wi-fi, Ethernet o altro, in grado di leggere i dati dai sensori, elaborarli e interagire con i diversi attuatori. Inoltre la console può agire autonomamente in caso di guasti o anomalie.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EDBF87-16E6-4E41-8A32-9BB426E15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84" r="58617"/>
          <a:stretch/>
        </p:blipFill>
        <p:spPr>
          <a:xfrm>
            <a:off x="7287208" y="0"/>
            <a:ext cx="4904794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F82BF409-66E7-46F4-8C79-3970047F92F9}"/>
              </a:ext>
            </a:extLst>
          </p:cNvPr>
          <p:cNvCxnSpPr>
            <a:cxnSpLocks/>
          </p:cNvCxnSpPr>
          <p:nvPr/>
        </p:nvCxnSpPr>
        <p:spPr>
          <a:xfrm>
            <a:off x="933061" y="1380931"/>
            <a:ext cx="51629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91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D68DA1-A339-4A9C-9F24-47D47CC2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Publico Banner Web Black" panose="02040A02060504060203" pitchFamily="18" charset="0"/>
              </a:rPr>
              <a:t>Come funziona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BBEC62-923E-49C5-AFBA-5BC9B619E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8972"/>
            <a:ext cx="5257800" cy="4351338"/>
          </a:xfrm>
          <a:solidFill>
            <a:srgbClr val="F4F2E4"/>
          </a:solidFill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it-IT" sz="1800" dirty="0">
                <a:latin typeface="Avenir LT Std 55 Roman" panose="020B0503020203020204" pitchFamily="34" charset="0"/>
              </a:rPr>
              <a:t>I dispositivi controllati dalla centralina sono di due tipi: le luci e gli strumenti amplificati.</a:t>
            </a:r>
          </a:p>
          <a:p>
            <a:pPr marL="0" indent="0" algn="just">
              <a:buNone/>
            </a:pPr>
            <a:r>
              <a:rPr lang="it-IT" sz="1800" dirty="0">
                <a:latin typeface="Avenir LT Std 55 Roman" panose="020B0503020203020204" pitchFamily="34" charset="0"/>
              </a:rPr>
              <a:t>La console centrale riceve i dati dalla sensoristica (temperatura dei fari, decibel emessi dai singoli strumenti, consumi energetici) e può interagire con gli attuatori (accendere e spegnere i device, regolare il volume degli strumenti, regolare luminosità e il colore delle luci). Questo perché ogni dispositivo è identificato da un ID univoco tramite cui accedere alla risorse.</a:t>
            </a:r>
          </a:p>
          <a:p>
            <a:pPr marL="0" indent="0" algn="just">
              <a:buNone/>
            </a:pPr>
            <a:r>
              <a:rPr lang="it-IT" sz="1800" dirty="0">
                <a:latin typeface="Avenir LT Std 55 Roman" panose="020B0503020203020204" pitchFamily="34" charset="0"/>
              </a:rPr>
              <a:t>Qualora si rilevasse una temperatura troppo elevata di un faro, o uno strumento che emettesse troppi decibel, la console provvede automaticamente a regolare rispettivamente la luminosità e il volume.</a:t>
            </a:r>
          </a:p>
          <a:p>
            <a:pPr marL="0" indent="0" algn="just">
              <a:buNone/>
            </a:pPr>
            <a:r>
              <a:rPr lang="it-IT" sz="1800" dirty="0">
                <a:latin typeface="Avenir LT Std 55 Roman" panose="020B0503020203020204" pitchFamily="34" charset="0"/>
              </a:rPr>
              <a:t>Inoltre vengono raccolti i dati sui consumi energetici totali, la media delle temperature dei fari e dei decibel emessi dagli strumenti musicali.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9A4A1C-0934-4F0C-A721-B278361AC1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8131"/>
          <a:stretch/>
        </p:blipFill>
        <p:spPr>
          <a:xfrm>
            <a:off x="7449133" y="0"/>
            <a:ext cx="4742867" cy="685800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1276458-D3CA-428E-8FB9-3AA892204FC4}"/>
              </a:ext>
            </a:extLst>
          </p:cNvPr>
          <p:cNvCxnSpPr>
            <a:cxnSpLocks/>
          </p:cNvCxnSpPr>
          <p:nvPr/>
        </p:nvCxnSpPr>
        <p:spPr>
          <a:xfrm>
            <a:off x="933061" y="1380931"/>
            <a:ext cx="51629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654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8D615D-258F-461B-A111-93E21EB9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Publico Banner Web Black" panose="02040A02060504060203" pitchFamily="18" charset="0"/>
              </a:rPr>
              <a:t>L’implementazione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B7A5A1-D643-4618-92A8-E7BCC789F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1825"/>
            <a:ext cx="6181725" cy="435133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it-IT" sz="2000" dirty="0">
                <a:latin typeface="Avenir LT Std 55 Roman" panose="020B0503020203020204" pitchFamily="34" charset="0"/>
              </a:rPr>
              <a:t>Avendo a che fare con uno scenario ‘</a:t>
            </a:r>
            <a:r>
              <a:rPr lang="it-IT" sz="2000" dirty="0" err="1">
                <a:latin typeface="Avenir LT Std 55 Roman" panose="020B0503020203020204" pitchFamily="34" charset="0"/>
              </a:rPr>
              <a:t>constrained</a:t>
            </a:r>
            <a:r>
              <a:rPr lang="it-IT" sz="2000" dirty="0">
                <a:latin typeface="Avenir LT Std 55 Roman" panose="020B0503020203020204" pitchFamily="34" charset="0"/>
              </a:rPr>
              <a:t>’, in cui i dispositivi hanno bassa capacità computazionale; dovendo inoltre gestire richieste e risposte, il protocollo ottimale è </a:t>
            </a:r>
            <a:r>
              <a:rPr lang="it-IT" sz="2000" dirty="0" err="1">
                <a:latin typeface="Avenir LT Std 55 Roman" panose="020B0503020203020204" pitchFamily="34" charset="0"/>
              </a:rPr>
              <a:t>CoAP</a:t>
            </a:r>
            <a:r>
              <a:rPr lang="it-IT" sz="2000" dirty="0">
                <a:latin typeface="Avenir LT Std 55 Roman" panose="020B0503020203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it-IT" sz="2000" dirty="0">
                <a:latin typeface="Avenir LT Std 55 Roman" panose="020B0503020203020204" pitchFamily="34" charset="0"/>
              </a:rPr>
              <a:t>Il codice è in grado di emulare diversi dispositivi di entrambi i tipi, la quantità è facilmente scalabile in base alle necessità dell’evento.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8E3A009-73A5-4681-8A17-6526D15EA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063" y="0"/>
            <a:ext cx="4570213" cy="6857999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F95F4EA-2518-4DD1-A876-A2150244873E}"/>
              </a:ext>
            </a:extLst>
          </p:cNvPr>
          <p:cNvCxnSpPr>
            <a:cxnSpLocks/>
          </p:cNvCxnSpPr>
          <p:nvPr/>
        </p:nvCxnSpPr>
        <p:spPr>
          <a:xfrm>
            <a:off x="933061" y="1380931"/>
            <a:ext cx="51629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23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CEFD6A-870B-4840-A69C-2FC1C6F3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dirty="0">
                <a:latin typeface="Publico Banner Web Black" panose="02040A02060504060203" pitchFamily="18" charset="0"/>
              </a:rPr>
              <a:t>La struttura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EBA62F-BD1B-4D04-93A7-981DE90F2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it-IT" dirty="0">
                <a:latin typeface="Avenir LT Std 55 Roman" panose="020B0503020203020204" pitchFamily="34" charset="0"/>
              </a:rPr>
              <a:t>SMART INSTRUMENT:</a:t>
            </a:r>
          </a:p>
          <a:p>
            <a:pPr marL="0" indent="0">
              <a:buNone/>
            </a:pPr>
            <a:r>
              <a:rPr lang="it-IT" dirty="0">
                <a:latin typeface="Avenir LT Std 55 Roman" panose="020B0503020203020204" pitchFamily="34" charset="0"/>
              </a:rPr>
              <a:t>Ogni strumento musicale è dotato di:</a:t>
            </a:r>
          </a:p>
          <a:p>
            <a:r>
              <a:rPr lang="it-IT" dirty="0">
                <a:latin typeface="Avenir LT Std 55 Roman" panose="020B0503020203020204" pitchFamily="34" charset="0"/>
              </a:rPr>
              <a:t>Sensore di rumorosità;</a:t>
            </a:r>
          </a:p>
          <a:p>
            <a:r>
              <a:rPr lang="it-IT" dirty="0">
                <a:latin typeface="Avenir LT Std 55 Roman" panose="020B0503020203020204" pitchFamily="34" charset="0"/>
              </a:rPr>
              <a:t>Sensore di consumo energetico;</a:t>
            </a:r>
          </a:p>
          <a:p>
            <a:r>
              <a:rPr lang="it-IT" dirty="0">
                <a:latin typeface="Avenir LT Std 55 Roman" panose="020B0503020203020204" pitchFamily="34" charset="0"/>
              </a:rPr>
              <a:t>Attuatore ON/OFF;</a:t>
            </a:r>
          </a:p>
          <a:p>
            <a:r>
              <a:rPr lang="it-IT" dirty="0">
                <a:latin typeface="Avenir LT Std 55 Roman" panose="020B0503020203020204" pitchFamily="34" charset="0"/>
              </a:rPr>
              <a:t>Attuatore di regolazione del volume;</a:t>
            </a:r>
          </a:p>
          <a:p>
            <a:endParaRPr lang="it-IT" dirty="0">
              <a:latin typeface="Avenir LT Std 55 Roman" panose="020B0503020203020204" pitchFamily="34" charset="0"/>
            </a:endParaRPr>
          </a:p>
          <a:p>
            <a:pPr marL="0" indent="0">
              <a:buNone/>
            </a:pPr>
            <a:r>
              <a:rPr lang="it-IT" dirty="0">
                <a:latin typeface="Avenir LT Std 55 Roman" panose="020B0503020203020204" pitchFamily="34" charset="0"/>
              </a:rPr>
              <a:t>SMART LIGHT:</a:t>
            </a:r>
          </a:p>
          <a:p>
            <a:pPr marL="0" indent="0">
              <a:buNone/>
            </a:pPr>
            <a:r>
              <a:rPr lang="it-IT" dirty="0">
                <a:latin typeface="Avenir LT Std 55 Roman" panose="020B0503020203020204" pitchFamily="34" charset="0"/>
              </a:rPr>
              <a:t>Ogni faro è dotato di:</a:t>
            </a:r>
          </a:p>
          <a:p>
            <a:r>
              <a:rPr lang="it-IT" dirty="0">
                <a:latin typeface="Avenir LT Std 55 Roman" panose="020B0503020203020204" pitchFamily="34" charset="0"/>
              </a:rPr>
              <a:t>Sensore di temperatura;</a:t>
            </a:r>
          </a:p>
          <a:p>
            <a:r>
              <a:rPr lang="it-IT" dirty="0">
                <a:latin typeface="Avenir LT Std 55 Roman" panose="020B0503020203020204" pitchFamily="34" charset="0"/>
              </a:rPr>
              <a:t>Sensore di consumo energetico;</a:t>
            </a:r>
          </a:p>
          <a:p>
            <a:r>
              <a:rPr lang="it-IT" dirty="0">
                <a:latin typeface="Avenir LT Std 55 Roman" panose="020B0503020203020204" pitchFamily="34" charset="0"/>
              </a:rPr>
              <a:t>Attuatore ON/OFF</a:t>
            </a:r>
          </a:p>
          <a:p>
            <a:r>
              <a:rPr lang="it-IT" dirty="0">
                <a:latin typeface="Avenir LT Std 55 Roman" panose="020B0503020203020204" pitchFamily="34" charset="0"/>
              </a:rPr>
              <a:t>Attuatore per la regolazione della luminosità;</a:t>
            </a:r>
          </a:p>
          <a:p>
            <a:r>
              <a:rPr lang="it-IT" dirty="0">
                <a:latin typeface="Avenir LT Std 55 Roman" panose="020B0503020203020204" pitchFamily="34" charset="0"/>
              </a:rPr>
              <a:t>Attuatore per la regolazione del colore;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5E94AD5-EDE1-4AA3-9072-D45877B92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993" t="-203" r="23966" b="203"/>
          <a:stretch/>
        </p:blipFill>
        <p:spPr>
          <a:xfrm>
            <a:off x="6550090" y="0"/>
            <a:ext cx="5641909" cy="6844095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7AAF717-40C5-4BDC-A131-EA990A1AF6AD}"/>
              </a:ext>
            </a:extLst>
          </p:cNvPr>
          <p:cNvCxnSpPr>
            <a:cxnSpLocks/>
          </p:cNvCxnSpPr>
          <p:nvPr/>
        </p:nvCxnSpPr>
        <p:spPr>
          <a:xfrm>
            <a:off x="933061" y="1380931"/>
            <a:ext cx="51629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9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E0F6EC81-C9E6-4CE8-A243-3A099EA32912}"/>
              </a:ext>
            </a:extLst>
          </p:cNvPr>
          <p:cNvSpPr/>
          <p:nvPr/>
        </p:nvSpPr>
        <p:spPr>
          <a:xfrm>
            <a:off x="6112548" y="1748768"/>
            <a:ext cx="2127380" cy="858416"/>
          </a:xfrm>
          <a:prstGeom prst="rect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Smart Service</a:t>
            </a:r>
          </a:p>
        </p:txBody>
      </p:sp>
      <p:sp>
        <p:nvSpPr>
          <p:cNvPr id="30" name="Elaborazione 29">
            <a:extLst>
              <a:ext uri="{FF2B5EF4-FFF2-40B4-BE49-F238E27FC236}">
                <a16:creationId xmlns:a16="http://schemas.microsoft.com/office/drawing/2014/main" id="{E3F5EBA6-FF66-4DBA-82EB-24C156865493}"/>
              </a:ext>
            </a:extLst>
          </p:cNvPr>
          <p:cNvSpPr/>
          <p:nvPr/>
        </p:nvSpPr>
        <p:spPr>
          <a:xfrm>
            <a:off x="8989646" y="3250415"/>
            <a:ext cx="1819470" cy="699796"/>
          </a:xfrm>
          <a:prstGeom prst="flowChartProcess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Smart </a:t>
            </a:r>
            <a:r>
              <a:rPr lang="it-IT" dirty="0" err="1"/>
              <a:t>Instrument</a:t>
            </a:r>
            <a:endParaRPr lang="it-IT" dirty="0"/>
          </a:p>
        </p:txBody>
      </p:sp>
      <p:sp>
        <p:nvSpPr>
          <p:cNvPr id="31" name="Elaborazione 30">
            <a:extLst>
              <a:ext uri="{FF2B5EF4-FFF2-40B4-BE49-F238E27FC236}">
                <a16:creationId xmlns:a16="http://schemas.microsoft.com/office/drawing/2014/main" id="{64847AF1-6E4E-427B-B934-428D75A783CD}"/>
              </a:ext>
            </a:extLst>
          </p:cNvPr>
          <p:cNvSpPr/>
          <p:nvPr/>
        </p:nvSpPr>
        <p:spPr>
          <a:xfrm>
            <a:off x="2927470" y="3251563"/>
            <a:ext cx="1819470" cy="699796"/>
          </a:xfrm>
          <a:prstGeom prst="flowChartProcess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Smart Light</a:t>
            </a:r>
          </a:p>
        </p:txBody>
      </p:sp>
      <p:sp>
        <p:nvSpPr>
          <p:cNvPr id="33" name="Elaborazione 32">
            <a:extLst>
              <a:ext uri="{FF2B5EF4-FFF2-40B4-BE49-F238E27FC236}">
                <a16:creationId xmlns:a16="http://schemas.microsoft.com/office/drawing/2014/main" id="{887A4727-FB22-4653-8269-6B6E5FDE4884}"/>
              </a:ext>
            </a:extLst>
          </p:cNvPr>
          <p:cNvSpPr/>
          <p:nvPr/>
        </p:nvSpPr>
        <p:spPr>
          <a:xfrm>
            <a:off x="7879406" y="4399155"/>
            <a:ext cx="1919436" cy="699796"/>
          </a:xfrm>
          <a:prstGeom prst="flowChartProcess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050" dirty="0" err="1">
                <a:latin typeface="Avenir LT Std 45 Book" panose="020B0502020203020204" pitchFamily="34" charset="0"/>
              </a:rPr>
              <a:t>rt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iot.sensor.acoustic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If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core.s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ct</a:t>
            </a:r>
            <a:r>
              <a:rPr lang="it-IT" sz="1050" dirty="0">
                <a:latin typeface="Avenir LT Std 45 Book" panose="020B0502020203020204" pitchFamily="34" charset="0"/>
              </a:rPr>
              <a:t> = text/</a:t>
            </a:r>
            <a:r>
              <a:rPr lang="it-IT" sz="1050" dirty="0" err="1">
                <a:latin typeface="Avenir LT Std 45 Book" panose="020B0502020203020204" pitchFamily="34" charset="0"/>
              </a:rPr>
              <a:t>plain</a:t>
            </a:r>
            <a:r>
              <a:rPr lang="it-IT" sz="1050" dirty="0">
                <a:latin typeface="Avenir LT Std 45 Book" panose="020B0502020203020204" pitchFamily="34" charset="0"/>
              </a:rPr>
              <a:t> + </a:t>
            </a:r>
            <a:r>
              <a:rPr lang="it-IT" sz="1050" dirty="0" err="1">
                <a:latin typeface="Avenir LT Std 45 Book" panose="020B0502020203020204" pitchFamily="34" charset="0"/>
              </a:rPr>
              <a:t>senml+json</a:t>
            </a:r>
            <a:endParaRPr lang="it-IT" sz="1050" dirty="0">
              <a:latin typeface="Avenir LT Std 45 Book" panose="020B0502020203020204" pitchFamily="34" charset="0"/>
            </a:endParaRPr>
          </a:p>
        </p:txBody>
      </p:sp>
      <p:sp>
        <p:nvSpPr>
          <p:cNvPr id="34" name="Elaborazione 33">
            <a:extLst>
              <a:ext uri="{FF2B5EF4-FFF2-40B4-BE49-F238E27FC236}">
                <a16:creationId xmlns:a16="http://schemas.microsoft.com/office/drawing/2014/main" id="{B75C921C-BE09-4292-8CAD-05836D6489BD}"/>
              </a:ext>
            </a:extLst>
          </p:cNvPr>
          <p:cNvSpPr/>
          <p:nvPr/>
        </p:nvSpPr>
        <p:spPr>
          <a:xfrm>
            <a:off x="10108771" y="4399155"/>
            <a:ext cx="1987968" cy="699796"/>
          </a:xfrm>
          <a:prstGeom prst="flowChartProcess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100" dirty="0" err="1">
                <a:latin typeface="Avenir LT Std 45 Book" panose="020B0502020203020204" pitchFamily="34" charset="0"/>
              </a:rPr>
              <a:t>rt</a:t>
            </a:r>
            <a:r>
              <a:rPr lang="it-IT" sz="1100" dirty="0">
                <a:latin typeface="Avenir LT Std 45 Book" panose="020B0502020203020204" pitchFamily="34" charset="0"/>
              </a:rPr>
              <a:t> = </a:t>
            </a:r>
            <a:r>
              <a:rPr lang="it-IT" sz="1100" dirty="0" err="1">
                <a:latin typeface="Avenir LT Std 45 Book" panose="020B0502020203020204" pitchFamily="34" charset="0"/>
              </a:rPr>
              <a:t>iot.sensor.energy</a:t>
            </a:r>
            <a:endParaRPr lang="it-IT" sz="1100" dirty="0">
              <a:latin typeface="Avenir LT Std 45 Book" panose="020B0502020203020204" pitchFamily="34" charset="0"/>
            </a:endParaRPr>
          </a:p>
          <a:p>
            <a:r>
              <a:rPr lang="it-IT" sz="1100" dirty="0" err="1">
                <a:latin typeface="Avenir LT Std 45 Book" panose="020B0502020203020204" pitchFamily="34" charset="0"/>
              </a:rPr>
              <a:t>If</a:t>
            </a:r>
            <a:r>
              <a:rPr lang="it-IT" sz="1100" dirty="0">
                <a:latin typeface="Avenir LT Std 45 Book" panose="020B0502020203020204" pitchFamily="34" charset="0"/>
              </a:rPr>
              <a:t> = </a:t>
            </a:r>
            <a:r>
              <a:rPr lang="it-IT" sz="1100" dirty="0" err="1">
                <a:latin typeface="Avenir LT Std 45 Book" panose="020B0502020203020204" pitchFamily="34" charset="0"/>
              </a:rPr>
              <a:t>core.s</a:t>
            </a:r>
            <a:endParaRPr lang="it-IT" sz="1100" dirty="0">
              <a:latin typeface="Avenir LT Std 45 Book" panose="020B0502020203020204" pitchFamily="34" charset="0"/>
            </a:endParaRPr>
          </a:p>
          <a:p>
            <a:r>
              <a:rPr lang="it-IT" sz="1100" dirty="0" err="1">
                <a:latin typeface="Avenir LT Std 45 Book" panose="020B0502020203020204" pitchFamily="34" charset="0"/>
              </a:rPr>
              <a:t>ct</a:t>
            </a:r>
            <a:r>
              <a:rPr lang="it-IT" sz="1100" dirty="0">
                <a:latin typeface="Avenir LT Std 45 Book" panose="020B0502020203020204" pitchFamily="34" charset="0"/>
              </a:rPr>
              <a:t> = text/</a:t>
            </a:r>
            <a:r>
              <a:rPr lang="it-IT" sz="1100" dirty="0" err="1">
                <a:latin typeface="Avenir LT Std 45 Book" panose="020B0502020203020204" pitchFamily="34" charset="0"/>
              </a:rPr>
              <a:t>plain</a:t>
            </a:r>
            <a:r>
              <a:rPr lang="it-IT" sz="1100" dirty="0">
                <a:latin typeface="Avenir LT Std 45 Book" panose="020B0502020203020204" pitchFamily="34" charset="0"/>
              </a:rPr>
              <a:t> +  </a:t>
            </a:r>
            <a:r>
              <a:rPr lang="it-IT" sz="1100" dirty="0" err="1">
                <a:latin typeface="Avenir LT Std 45 Book" panose="020B0502020203020204" pitchFamily="34" charset="0"/>
              </a:rPr>
              <a:t>senml+json</a:t>
            </a:r>
            <a:endParaRPr lang="it-IT" sz="1100" dirty="0">
              <a:latin typeface="Avenir LT Std 45 Book" panose="020B0502020203020204" pitchFamily="34" charset="0"/>
            </a:endParaRPr>
          </a:p>
        </p:txBody>
      </p:sp>
      <p:sp>
        <p:nvSpPr>
          <p:cNvPr id="35" name="Elaborazione 34">
            <a:extLst>
              <a:ext uri="{FF2B5EF4-FFF2-40B4-BE49-F238E27FC236}">
                <a16:creationId xmlns:a16="http://schemas.microsoft.com/office/drawing/2014/main" id="{E1202934-1ABE-46F4-9B11-98FE1372F27F}"/>
              </a:ext>
            </a:extLst>
          </p:cNvPr>
          <p:cNvSpPr/>
          <p:nvPr/>
        </p:nvSpPr>
        <p:spPr>
          <a:xfrm>
            <a:off x="10085844" y="5476845"/>
            <a:ext cx="1868472" cy="699796"/>
          </a:xfrm>
          <a:prstGeom prst="flowChartProcess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050" dirty="0" err="1">
                <a:latin typeface="Avenir LT Std 45 Book" panose="020B0502020203020204" pitchFamily="34" charset="0"/>
              </a:rPr>
              <a:t>rt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iot.actuator.switch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If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core.a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ct</a:t>
            </a:r>
            <a:r>
              <a:rPr lang="it-IT" sz="1050" dirty="0">
                <a:latin typeface="Avenir LT Std 45 Book" panose="020B0502020203020204" pitchFamily="34" charset="0"/>
              </a:rPr>
              <a:t> = text/</a:t>
            </a:r>
            <a:r>
              <a:rPr lang="it-IT" sz="1050" dirty="0" err="1">
                <a:latin typeface="Avenir LT Std 45 Book" panose="020B0502020203020204" pitchFamily="34" charset="0"/>
              </a:rPr>
              <a:t>plain</a:t>
            </a:r>
            <a:r>
              <a:rPr lang="it-IT" sz="1050" dirty="0">
                <a:latin typeface="Avenir LT Std 45 Book" panose="020B0502020203020204" pitchFamily="34" charset="0"/>
              </a:rPr>
              <a:t> + </a:t>
            </a:r>
            <a:r>
              <a:rPr lang="it-IT" sz="1050" dirty="0" err="1">
                <a:latin typeface="Avenir LT Std 45 Book" panose="020B0502020203020204" pitchFamily="34" charset="0"/>
              </a:rPr>
              <a:t>senml+json</a:t>
            </a:r>
            <a:endParaRPr lang="it-IT" sz="1050" dirty="0">
              <a:latin typeface="Avenir LT Std 45 Book" panose="020B0502020203020204" pitchFamily="34" charset="0"/>
            </a:endParaRPr>
          </a:p>
        </p:txBody>
      </p:sp>
      <p:sp>
        <p:nvSpPr>
          <p:cNvPr id="36" name="Elaborazione 35">
            <a:extLst>
              <a:ext uri="{FF2B5EF4-FFF2-40B4-BE49-F238E27FC236}">
                <a16:creationId xmlns:a16="http://schemas.microsoft.com/office/drawing/2014/main" id="{7F02F060-3EB6-413B-A651-E991E5BEB03D}"/>
              </a:ext>
            </a:extLst>
          </p:cNvPr>
          <p:cNvSpPr/>
          <p:nvPr/>
        </p:nvSpPr>
        <p:spPr>
          <a:xfrm>
            <a:off x="2927470" y="4383218"/>
            <a:ext cx="1919436" cy="699796"/>
          </a:xfrm>
          <a:prstGeom prst="flowChartProcess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050" dirty="0" err="1">
                <a:latin typeface="Avenir LT Std 45 Book" panose="020B0502020203020204" pitchFamily="34" charset="0"/>
              </a:rPr>
              <a:t>rt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iot.sensor.energy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If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core.s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ct</a:t>
            </a:r>
            <a:r>
              <a:rPr lang="it-IT" sz="1050" dirty="0">
                <a:latin typeface="Avenir LT Std 45 Book" panose="020B0502020203020204" pitchFamily="34" charset="0"/>
              </a:rPr>
              <a:t> = text/</a:t>
            </a:r>
            <a:r>
              <a:rPr lang="it-IT" sz="1050" dirty="0" err="1">
                <a:latin typeface="Avenir LT Std 45 Book" panose="020B0502020203020204" pitchFamily="34" charset="0"/>
              </a:rPr>
              <a:t>plain</a:t>
            </a:r>
            <a:r>
              <a:rPr lang="it-IT" sz="1050" dirty="0">
                <a:latin typeface="Avenir LT Std 45 Book" panose="020B0502020203020204" pitchFamily="34" charset="0"/>
              </a:rPr>
              <a:t> + </a:t>
            </a:r>
            <a:r>
              <a:rPr lang="it-IT" sz="1050" dirty="0" err="1">
                <a:latin typeface="Avenir LT Std 45 Book" panose="020B0502020203020204" pitchFamily="34" charset="0"/>
              </a:rPr>
              <a:t>senml+json</a:t>
            </a:r>
            <a:endParaRPr lang="it-IT" sz="1050" dirty="0">
              <a:latin typeface="Avenir LT Std 45 Book" panose="020B0502020203020204" pitchFamily="34" charset="0"/>
            </a:endParaRPr>
          </a:p>
        </p:txBody>
      </p:sp>
      <p:sp>
        <p:nvSpPr>
          <p:cNvPr id="37" name="Elaborazione 36">
            <a:extLst>
              <a:ext uri="{FF2B5EF4-FFF2-40B4-BE49-F238E27FC236}">
                <a16:creationId xmlns:a16="http://schemas.microsoft.com/office/drawing/2014/main" id="{9C312450-0387-410B-8723-9AD1CFC18BC7}"/>
              </a:ext>
            </a:extLst>
          </p:cNvPr>
          <p:cNvSpPr/>
          <p:nvPr/>
        </p:nvSpPr>
        <p:spPr>
          <a:xfrm>
            <a:off x="598139" y="4383218"/>
            <a:ext cx="1919436" cy="699796"/>
          </a:xfrm>
          <a:prstGeom prst="flowChartProcess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050" dirty="0" err="1">
                <a:latin typeface="Avenir LT Std 45 Book" panose="020B0502020203020204" pitchFamily="34" charset="0"/>
              </a:rPr>
              <a:t>rt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iot.sensor.temperature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If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core.s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ct</a:t>
            </a:r>
            <a:r>
              <a:rPr lang="it-IT" sz="1050" dirty="0">
                <a:latin typeface="Avenir LT Std 45 Book" panose="020B0502020203020204" pitchFamily="34" charset="0"/>
              </a:rPr>
              <a:t> = text/</a:t>
            </a:r>
            <a:r>
              <a:rPr lang="it-IT" sz="1050" dirty="0" err="1">
                <a:latin typeface="Avenir LT Std 45 Book" panose="020B0502020203020204" pitchFamily="34" charset="0"/>
              </a:rPr>
              <a:t>plain</a:t>
            </a:r>
            <a:r>
              <a:rPr lang="it-IT" sz="1050" dirty="0">
                <a:latin typeface="Avenir LT Std 45 Book" panose="020B0502020203020204" pitchFamily="34" charset="0"/>
              </a:rPr>
              <a:t> + </a:t>
            </a:r>
            <a:r>
              <a:rPr lang="it-IT" sz="1050" dirty="0" err="1">
                <a:latin typeface="Avenir LT Std 45 Book" panose="020B0502020203020204" pitchFamily="34" charset="0"/>
              </a:rPr>
              <a:t>senml+json</a:t>
            </a:r>
            <a:endParaRPr lang="it-IT" sz="1050" dirty="0">
              <a:latin typeface="Avenir LT Std 45 Book" panose="020B0502020203020204" pitchFamily="34" charset="0"/>
            </a:endParaRPr>
          </a:p>
        </p:txBody>
      </p:sp>
      <p:sp>
        <p:nvSpPr>
          <p:cNvPr id="38" name="Elaborazione 37">
            <a:extLst>
              <a:ext uri="{FF2B5EF4-FFF2-40B4-BE49-F238E27FC236}">
                <a16:creationId xmlns:a16="http://schemas.microsoft.com/office/drawing/2014/main" id="{08C93D07-E82B-424C-833A-03CB078CDDC5}"/>
              </a:ext>
            </a:extLst>
          </p:cNvPr>
          <p:cNvSpPr/>
          <p:nvPr/>
        </p:nvSpPr>
        <p:spPr>
          <a:xfrm>
            <a:off x="5256802" y="4383218"/>
            <a:ext cx="1919436" cy="699796"/>
          </a:xfrm>
          <a:prstGeom prst="flowChartProcess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050" dirty="0" err="1">
                <a:latin typeface="Avenir LT Std 45 Book" panose="020B0502020203020204" pitchFamily="34" charset="0"/>
              </a:rPr>
              <a:t>rt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iot.actuator.switch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If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core.a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ct</a:t>
            </a:r>
            <a:r>
              <a:rPr lang="it-IT" sz="1050" dirty="0">
                <a:latin typeface="Avenir LT Std 45 Book" panose="020B0502020203020204" pitchFamily="34" charset="0"/>
              </a:rPr>
              <a:t> = text/</a:t>
            </a:r>
            <a:r>
              <a:rPr lang="it-IT" sz="1050" dirty="0" err="1">
                <a:latin typeface="Avenir LT Std 45 Book" panose="020B0502020203020204" pitchFamily="34" charset="0"/>
              </a:rPr>
              <a:t>plain</a:t>
            </a:r>
            <a:r>
              <a:rPr lang="it-IT" sz="1050" dirty="0">
                <a:latin typeface="Avenir LT Std 45 Book" panose="020B0502020203020204" pitchFamily="34" charset="0"/>
              </a:rPr>
              <a:t> + </a:t>
            </a:r>
            <a:r>
              <a:rPr lang="it-IT" sz="1050" dirty="0" err="1">
                <a:latin typeface="Avenir LT Std 45 Book" panose="020B0502020203020204" pitchFamily="34" charset="0"/>
              </a:rPr>
              <a:t>senml+json</a:t>
            </a:r>
            <a:endParaRPr lang="it-IT" sz="1050" dirty="0">
              <a:latin typeface="Avenir LT Std 45 Book" panose="020B0502020203020204" pitchFamily="34" charset="0"/>
            </a:endParaRPr>
          </a:p>
        </p:txBody>
      </p:sp>
      <p:sp>
        <p:nvSpPr>
          <p:cNvPr id="39" name="Elaborazione 38">
            <a:extLst>
              <a:ext uri="{FF2B5EF4-FFF2-40B4-BE49-F238E27FC236}">
                <a16:creationId xmlns:a16="http://schemas.microsoft.com/office/drawing/2014/main" id="{B5BFB80E-1022-49E0-B0D7-C5456F29829B}"/>
              </a:ext>
            </a:extLst>
          </p:cNvPr>
          <p:cNvSpPr/>
          <p:nvPr/>
        </p:nvSpPr>
        <p:spPr>
          <a:xfrm>
            <a:off x="1773077" y="5485619"/>
            <a:ext cx="1868473" cy="699796"/>
          </a:xfrm>
          <a:prstGeom prst="flowChartProcess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050" dirty="0" err="1">
                <a:latin typeface="Avenir LT Std 45 Book" panose="020B0502020203020204" pitchFamily="34" charset="0"/>
              </a:rPr>
              <a:t>rt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iot.actuator.brightness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If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core.a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ct</a:t>
            </a:r>
            <a:r>
              <a:rPr lang="it-IT" sz="1050" dirty="0">
                <a:latin typeface="Avenir LT Std 45 Book" panose="020B0502020203020204" pitchFamily="34" charset="0"/>
              </a:rPr>
              <a:t> = text/</a:t>
            </a:r>
            <a:r>
              <a:rPr lang="it-IT" sz="1050" dirty="0" err="1">
                <a:latin typeface="Avenir LT Std 45 Book" panose="020B0502020203020204" pitchFamily="34" charset="0"/>
              </a:rPr>
              <a:t>plain</a:t>
            </a:r>
            <a:r>
              <a:rPr lang="it-IT" sz="1050" dirty="0">
                <a:latin typeface="Avenir LT Std 45 Book" panose="020B0502020203020204" pitchFamily="34" charset="0"/>
              </a:rPr>
              <a:t> + </a:t>
            </a:r>
            <a:r>
              <a:rPr lang="it-IT" sz="1050" dirty="0" err="1">
                <a:latin typeface="Avenir LT Std 45 Book" panose="020B0502020203020204" pitchFamily="34" charset="0"/>
              </a:rPr>
              <a:t>senml+json</a:t>
            </a:r>
            <a:endParaRPr lang="it-IT" sz="1050" dirty="0">
              <a:latin typeface="Avenir LT Std 45 Book" panose="020B0502020203020204" pitchFamily="34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C41DBB7-03D6-416D-A42B-810D0D142976}"/>
              </a:ext>
            </a:extLst>
          </p:cNvPr>
          <p:cNvSpPr txBox="1"/>
          <p:nvPr/>
        </p:nvSpPr>
        <p:spPr>
          <a:xfrm>
            <a:off x="4514209" y="1775371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CoAP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68BBFA4-7911-4B06-9278-995C1DE88FCF}"/>
              </a:ext>
            </a:extLst>
          </p:cNvPr>
          <p:cNvSpPr txBox="1"/>
          <p:nvPr/>
        </p:nvSpPr>
        <p:spPr>
          <a:xfrm>
            <a:off x="8043099" y="4051700"/>
            <a:ext cx="1446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Avenir LT Std 55 Roman" panose="020B0503020203020204" pitchFamily="34" charset="0"/>
              </a:rPr>
              <a:t>Acoustic </a:t>
            </a:r>
            <a:r>
              <a:rPr lang="it-IT" sz="1400" dirty="0" err="1">
                <a:latin typeface="Avenir LT Std 55 Roman" panose="020B0503020203020204" pitchFamily="34" charset="0"/>
              </a:rPr>
              <a:t>sensor</a:t>
            </a:r>
            <a:endParaRPr lang="it-IT" sz="1400" dirty="0">
              <a:latin typeface="Avenir LT Std 55 Roman" panose="020B0503020203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82B5797-772E-4D1D-BEAD-74C080598F3D}"/>
              </a:ext>
            </a:extLst>
          </p:cNvPr>
          <p:cNvSpPr txBox="1"/>
          <p:nvPr/>
        </p:nvSpPr>
        <p:spPr>
          <a:xfrm>
            <a:off x="10263614" y="4051699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Avenir LT Std 55 Roman" panose="020B0503020203020204" pitchFamily="34" charset="0"/>
              </a:rPr>
              <a:t>Energy </a:t>
            </a:r>
            <a:r>
              <a:rPr lang="it-IT" sz="1400" dirty="0" err="1">
                <a:latin typeface="Avenir LT Std 55 Roman" panose="020B0503020203020204" pitchFamily="34" charset="0"/>
              </a:rPr>
              <a:t>sensor</a:t>
            </a:r>
            <a:endParaRPr lang="it-IT" sz="1400" dirty="0">
              <a:latin typeface="Avenir LT Std 55 Roman" panose="020B0503020203020204" pitchFamily="34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654CE4A-300F-485A-A8E2-C93D5FA55915}"/>
              </a:ext>
            </a:extLst>
          </p:cNvPr>
          <p:cNvSpPr txBox="1"/>
          <p:nvPr/>
        </p:nvSpPr>
        <p:spPr>
          <a:xfrm>
            <a:off x="8013377" y="5180953"/>
            <a:ext cx="150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Avenir LT Std 55 Roman" panose="020B0503020203020204" pitchFamily="34" charset="0"/>
              </a:rPr>
              <a:t>Volume </a:t>
            </a:r>
            <a:r>
              <a:rPr lang="it-IT" sz="1400" dirty="0" err="1">
                <a:latin typeface="Avenir LT Std 55 Roman" panose="020B0503020203020204" pitchFamily="34" charset="0"/>
              </a:rPr>
              <a:t>actuator</a:t>
            </a:r>
            <a:endParaRPr lang="it-IT" sz="1400" dirty="0">
              <a:latin typeface="Avenir LT Std 55 Roman" panose="020B0503020203020204" pitchFamily="34" charset="0"/>
            </a:endParaRPr>
          </a:p>
        </p:txBody>
      </p:sp>
      <p:sp>
        <p:nvSpPr>
          <p:cNvPr id="84" name="Elaborazione 83">
            <a:extLst>
              <a:ext uri="{FF2B5EF4-FFF2-40B4-BE49-F238E27FC236}">
                <a16:creationId xmlns:a16="http://schemas.microsoft.com/office/drawing/2014/main" id="{D230E3C7-9C4F-4527-B81D-2D9975A3AA50}"/>
              </a:ext>
            </a:extLst>
          </p:cNvPr>
          <p:cNvSpPr/>
          <p:nvPr/>
        </p:nvSpPr>
        <p:spPr>
          <a:xfrm>
            <a:off x="4211940" y="5485619"/>
            <a:ext cx="1868472" cy="699796"/>
          </a:xfrm>
          <a:prstGeom prst="flowChartProcess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050" dirty="0" err="1">
                <a:latin typeface="Avenir LT Std 45 Book" panose="020B0502020203020204" pitchFamily="34" charset="0"/>
              </a:rPr>
              <a:t>rt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iot.actuator.color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If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core.a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ct</a:t>
            </a:r>
            <a:r>
              <a:rPr lang="it-IT" sz="1050" dirty="0">
                <a:latin typeface="Avenir LT Std 45 Book" panose="020B0502020203020204" pitchFamily="34" charset="0"/>
              </a:rPr>
              <a:t> = text/</a:t>
            </a:r>
            <a:r>
              <a:rPr lang="it-IT" sz="1050" dirty="0" err="1">
                <a:latin typeface="Avenir LT Std 45 Book" panose="020B0502020203020204" pitchFamily="34" charset="0"/>
              </a:rPr>
              <a:t>plain</a:t>
            </a:r>
            <a:r>
              <a:rPr lang="it-IT" sz="1050" dirty="0">
                <a:latin typeface="Avenir LT Std 45 Book" panose="020B0502020203020204" pitchFamily="34" charset="0"/>
              </a:rPr>
              <a:t> + </a:t>
            </a:r>
            <a:r>
              <a:rPr lang="it-IT" sz="1050" dirty="0" err="1">
                <a:latin typeface="Avenir LT Std 45 Book" panose="020B0502020203020204" pitchFamily="34" charset="0"/>
              </a:rPr>
              <a:t>senml+json</a:t>
            </a:r>
            <a:endParaRPr lang="it-IT" sz="1050" dirty="0">
              <a:latin typeface="Avenir LT Std 45 Book" panose="020B0502020203020204" pitchFamily="34" charset="0"/>
            </a:endParaRPr>
          </a:p>
        </p:txBody>
      </p:sp>
      <p:sp>
        <p:nvSpPr>
          <p:cNvPr id="85" name="Elaborazione 84">
            <a:extLst>
              <a:ext uri="{FF2B5EF4-FFF2-40B4-BE49-F238E27FC236}">
                <a16:creationId xmlns:a16="http://schemas.microsoft.com/office/drawing/2014/main" id="{739BE6F5-0BC5-4961-829F-841F4E3C80E3}"/>
              </a:ext>
            </a:extLst>
          </p:cNvPr>
          <p:cNvSpPr/>
          <p:nvPr/>
        </p:nvSpPr>
        <p:spPr>
          <a:xfrm>
            <a:off x="7856479" y="5485619"/>
            <a:ext cx="1868472" cy="699796"/>
          </a:xfrm>
          <a:prstGeom prst="flowChartProcess">
            <a:avLst/>
          </a:prstGeom>
          <a:solidFill>
            <a:srgbClr val="F4F2E4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sz="1050" dirty="0" err="1">
                <a:latin typeface="Avenir LT Std 45 Book" panose="020B0502020203020204" pitchFamily="34" charset="0"/>
              </a:rPr>
              <a:t>rt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iot.actuator.volume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If</a:t>
            </a:r>
            <a:r>
              <a:rPr lang="it-IT" sz="1050" dirty="0">
                <a:latin typeface="Avenir LT Std 45 Book" panose="020B0502020203020204" pitchFamily="34" charset="0"/>
              </a:rPr>
              <a:t> = </a:t>
            </a:r>
            <a:r>
              <a:rPr lang="it-IT" sz="1050" dirty="0" err="1">
                <a:latin typeface="Avenir LT Std 45 Book" panose="020B0502020203020204" pitchFamily="34" charset="0"/>
              </a:rPr>
              <a:t>core.a</a:t>
            </a:r>
            <a:endParaRPr lang="it-IT" sz="1050" dirty="0">
              <a:latin typeface="Avenir LT Std 45 Book" panose="020B0502020203020204" pitchFamily="34" charset="0"/>
            </a:endParaRPr>
          </a:p>
          <a:p>
            <a:r>
              <a:rPr lang="it-IT" sz="1050" dirty="0" err="1">
                <a:latin typeface="Avenir LT Std 45 Book" panose="020B0502020203020204" pitchFamily="34" charset="0"/>
              </a:rPr>
              <a:t>ct</a:t>
            </a:r>
            <a:r>
              <a:rPr lang="it-IT" sz="1050" dirty="0">
                <a:latin typeface="Avenir LT Std 45 Book" panose="020B0502020203020204" pitchFamily="34" charset="0"/>
              </a:rPr>
              <a:t> = text/</a:t>
            </a:r>
            <a:r>
              <a:rPr lang="it-IT" sz="1050" dirty="0" err="1">
                <a:latin typeface="Avenir LT Std 45 Book" panose="020B0502020203020204" pitchFamily="34" charset="0"/>
              </a:rPr>
              <a:t>plain</a:t>
            </a:r>
            <a:r>
              <a:rPr lang="it-IT" sz="1050" dirty="0">
                <a:latin typeface="Avenir LT Std 45 Book" panose="020B0502020203020204" pitchFamily="34" charset="0"/>
              </a:rPr>
              <a:t> + </a:t>
            </a:r>
            <a:r>
              <a:rPr lang="it-IT" sz="1050" dirty="0" err="1">
                <a:latin typeface="Avenir LT Std 45 Book" panose="020B0502020203020204" pitchFamily="34" charset="0"/>
              </a:rPr>
              <a:t>senml+json</a:t>
            </a:r>
            <a:endParaRPr lang="it-IT" sz="1050" dirty="0">
              <a:latin typeface="Avenir LT Std 45 Book" panose="020B0502020203020204" pitchFamily="34" charset="0"/>
            </a:endParaRP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90BBA8B6-A3A2-46A7-82C2-E9815CFA7D29}"/>
              </a:ext>
            </a:extLst>
          </p:cNvPr>
          <p:cNvSpPr txBox="1"/>
          <p:nvPr/>
        </p:nvSpPr>
        <p:spPr>
          <a:xfrm>
            <a:off x="10197260" y="5188114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Avenir LT Std 55 Roman" panose="020B0503020203020204" pitchFamily="34" charset="0"/>
              </a:rPr>
              <a:t>Switch ON/OFF</a:t>
            </a:r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3D21557C-3060-4204-B995-753E4B067337}"/>
              </a:ext>
            </a:extLst>
          </p:cNvPr>
          <p:cNvSpPr txBox="1"/>
          <p:nvPr/>
        </p:nvSpPr>
        <p:spPr>
          <a:xfrm>
            <a:off x="662253" y="4048244"/>
            <a:ext cx="1775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Avenir LT Std 55 Roman" panose="020B0503020203020204" pitchFamily="34" charset="0"/>
              </a:rPr>
              <a:t>Temperature </a:t>
            </a:r>
            <a:r>
              <a:rPr lang="it-IT" sz="1400" dirty="0" err="1">
                <a:latin typeface="Avenir LT Std 55 Roman" panose="020B0503020203020204" pitchFamily="34" charset="0"/>
              </a:rPr>
              <a:t>sensor</a:t>
            </a:r>
            <a:endParaRPr lang="it-IT" sz="1400" dirty="0">
              <a:latin typeface="Avenir LT Std 55 Roman" panose="020B0503020203020204" pitchFamily="34" charset="0"/>
            </a:endParaRP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190215D9-5972-439A-A2E5-1591DD406DF4}"/>
              </a:ext>
            </a:extLst>
          </p:cNvPr>
          <p:cNvSpPr txBox="1"/>
          <p:nvPr/>
        </p:nvSpPr>
        <p:spPr>
          <a:xfrm>
            <a:off x="5365672" y="4075441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Avenir LT Std 55 Roman" panose="020B0503020203020204" pitchFamily="34" charset="0"/>
              </a:rPr>
              <a:t>Switch ON/OFF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142407EB-4A22-4D1F-B7E9-667CAF019B5E}"/>
              </a:ext>
            </a:extLst>
          </p:cNvPr>
          <p:cNvSpPr txBox="1"/>
          <p:nvPr/>
        </p:nvSpPr>
        <p:spPr>
          <a:xfrm>
            <a:off x="1829281" y="5158329"/>
            <a:ext cx="1744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latin typeface="Avenir LT Std 55 Roman" panose="020B0503020203020204" pitchFamily="34" charset="0"/>
              </a:rPr>
              <a:t>Brightness</a:t>
            </a:r>
            <a:r>
              <a:rPr lang="it-IT" sz="1400" dirty="0">
                <a:latin typeface="Avenir LT Std 55 Roman" panose="020B0503020203020204" pitchFamily="34" charset="0"/>
              </a:rPr>
              <a:t> </a:t>
            </a:r>
            <a:r>
              <a:rPr lang="it-IT" sz="1400" dirty="0" err="1">
                <a:latin typeface="Avenir LT Std 55 Roman" panose="020B0503020203020204" pitchFamily="34" charset="0"/>
              </a:rPr>
              <a:t>actuator</a:t>
            </a:r>
            <a:endParaRPr lang="it-IT" sz="1400" dirty="0">
              <a:latin typeface="Avenir LT Std 55 Roman" panose="020B0503020203020204" pitchFamily="34" charset="0"/>
            </a:endParaRP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04F13534-09F7-498C-BD98-78D0629DEC3B}"/>
              </a:ext>
            </a:extLst>
          </p:cNvPr>
          <p:cNvSpPr txBox="1"/>
          <p:nvPr/>
        </p:nvSpPr>
        <p:spPr>
          <a:xfrm>
            <a:off x="4484776" y="5158329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Avenir LT Std 55 Roman" panose="020B0503020203020204" pitchFamily="34" charset="0"/>
              </a:rPr>
              <a:t>Color </a:t>
            </a:r>
            <a:r>
              <a:rPr lang="it-IT" sz="1400" dirty="0" err="1">
                <a:latin typeface="Avenir LT Std 55 Roman" panose="020B0503020203020204" pitchFamily="34" charset="0"/>
              </a:rPr>
              <a:t>actuator</a:t>
            </a:r>
            <a:endParaRPr lang="it-IT" sz="1400" dirty="0">
              <a:latin typeface="Avenir LT Std 55 Roman" panose="020B0503020203020204" pitchFamily="34" charset="0"/>
            </a:endParaRPr>
          </a:p>
        </p:txBody>
      </p: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E86F8440-1887-4A45-BF6F-F2339CBEFAA3}"/>
              </a:ext>
            </a:extLst>
          </p:cNvPr>
          <p:cNvCxnSpPr>
            <a:stCxn id="31" idx="0"/>
            <a:endCxn id="8" idx="2"/>
          </p:cNvCxnSpPr>
          <p:nvPr/>
        </p:nvCxnSpPr>
        <p:spPr>
          <a:xfrm flipV="1">
            <a:off x="3837205" y="2607184"/>
            <a:ext cx="3339033" cy="64437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680F8269-03A1-4D7C-94D2-112EA86DC61A}"/>
              </a:ext>
            </a:extLst>
          </p:cNvPr>
          <p:cNvCxnSpPr>
            <a:stCxn id="8" idx="2"/>
            <a:endCxn id="30" idx="0"/>
          </p:cNvCxnSpPr>
          <p:nvPr/>
        </p:nvCxnSpPr>
        <p:spPr>
          <a:xfrm>
            <a:off x="7176238" y="2607184"/>
            <a:ext cx="2723143" cy="643231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C48939B4-9EBC-4991-9F23-79AB0C3F2C74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 flipV="1">
            <a:off x="3458370" y="2177976"/>
            <a:ext cx="2654178" cy="632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AFB6C87E-EEF1-40BD-8B10-C6B677131F80}"/>
              </a:ext>
            </a:extLst>
          </p:cNvPr>
          <p:cNvSpPr txBox="1"/>
          <p:nvPr/>
        </p:nvSpPr>
        <p:spPr>
          <a:xfrm>
            <a:off x="3156085" y="4048243"/>
            <a:ext cx="131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Avenir LT Std 55 Roman" panose="020B0503020203020204" pitchFamily="34" charset="0"/>
              </a:rPr>
              <a:t>Energy </a:t>
            </a:r>
            <a:r>
              <a:rPr lang="it-IT" sz="1400" dirty="0" err="1">
                <a:latin typeface="Avenir LT Std 55 Roman" panose="020B0503020203020204" pitchFamily="34" charset="0"/>
              </a:rPr>
              <a:t>sensor</a:t>
            </a:r>
            <a:endParaRPr lang="it-IT" sz="1400" dirty="0">
              <a:latin typeface="Avenir LT Std 55 Roman" panose="020B0503020203020204" pitchFamily="34" charset="0"/>
            </a:endParaRP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F2517126-F517-4D31-A028-099BFC57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>
                <a:latin typeface="Publico Banner Web Black" panose="02040A02060504060203" pitchFamily="18" charset="0"/>
              </a:rPr>
              <a:t>Il modello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D1C4789-4DBE-40A1-8772-0AC67FC36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61" y="1136681"/>
            <a:ext cx="2323809" cy="2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96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A17825-1B4F-4F36-BDC7-FB65E90B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 err="1">
                <a:latin typeface="Publico Banner Web Black" panose="02040A02060504060203" pitchFamily="18" charset="0"/>
              </a:rPr>
              <a:t>CoAP</a:t>
            </a:r>
            <a:r>
              <a:rPr lang="it-IT" sz="3200" dirty="0">
                <a:latin typeface="Publico Banner Web Black" panose="02040A02060504060203" pitchFamily="18" charset="0"/>
              </a:rPr>
              <a:t> risorse e risposte</a:t>
            </a:r>
          </a:p>
        </p:txBody>
      </p:sp>
      <p:graphicFrame>
        <p:nvGraphicFramePr>
          <p:cNvPr id="4" name="Tabella 4">
            <a:extLst>
              <a:ext uri="{FF2B5EF4-FFF2-40B4-BE49-F238E27FC236}">
                <a16:creationId xmlns:a16="http://schemas.microsoft.com/office/drawing/2014/main" id="{68B54C84-EF11-431F-B7AE-E57FEB721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087331"/>
              </p:ext>
            </p:extLst>
          </p:nvPr>
        </p:nvGraphicFramePr>
        <p:xfrm>
          <a:off x="1078915" y="1947536"/>
          <a:ext cx="2857909" cy="1739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23">
                  <a:extLst>
                    <a:ext uri="{9D8B030D-6E8A-4147-A177-3AD203B41FA5}">
                      <a16:colId xmlns:a16="http://schemas.microsoft.com/office/drawing/2014/main" val="782957038"/>
                    </a:ext>
                  </a:extLst>
                </a:gridCol>
                <a:gridCol w="1438186">
                  <a:extLst>
                    <a:ext uri="{9D8B030D-6E8A-4147-A177-3AD203B41FA5}">
                      <a16:colId xmlns:a16="http://schemas.microsoft.com/office/drawing/2014/main" val="3578235217"/>
                    </a:ext>
                  </a:extLst>
                </a:gridCol>
              </a:tblGrid>
              <a:tr h="347989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1"/>
                          </a:solidFill>
                          <a:latin typeface="Avenir LT Std 55 Roman" panose="020B0503020203020204" pitchFamily="34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1"/>
                          </a:solidFill>
                          <a:latin typeface="Avenir LT Std 55 Roman" panose="020B0503020203020204" pitchFamily="34" charset="0"/>
                        </a:rPr>
                        <a:t>Unit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118008"/>
                  </a:ext>
                </a:extLst>
              </a:tr>
              <a:tr h="347989"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venir LT Std 55 Roman" panose="020B0503020203020204" pitchFamily="34" charset="0"/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0" dirty="0">
                          <a:solidFill>
                            <a:schemeClr val="tx1"/>
                          </a:solidFill>
                          <a:latin typeface="Avenir LT Std 55 Roman" panose="020B0503020203020204" pitchFamily="34" charset="0"/>
                        </a:rPr>
                        <a:t>Double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48872"/>
                  </a:ext>
                </a:extLst>
              </a:tr>
              <a:tr h="347989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Avenir LT Std 55 Roman" panose="020B0503020203020204" pitchFamily="34" charset="0"/>
                        </a:rPr>
                        <a:t>Unit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Avenir LT Std 55 Roman" panose="020B0503020203020204" pitchFamily="34" charset="0"/>
                        </a:rPr>
                        <a:t>String</a:t>
                      </a:r>
                      <a:endParaRPr lang="it-IT" sz="1400" dirty="0">
                        <a:latin typeface="Avenir LT Std 55 Roman" panose="020B05030202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3491"/>
                  </a:ext>
                </a:extLst>
              </a:tr>
              <a:tr h="347989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Avenir LT Std 55 Roman" panose="020B0503020203020204" pitchFamily="34" charset="0"/>
                        </a:rPr>
                        <a:t>Timestamp</a:t>
                      </a:r>
                      <a:endParaRPr lang="it-IT" sz="1400" dirty="0">
                        <a:latin typeface="Avenir LT Std 55 Roman" panose="020B05030202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Avenir LT Std 55 Roman" panose="020B0503020203020204" pitchFamily="34" charset="0"/>
                        </a:rPr>
                        <a:t>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18063"/>
                  </a:ext>
                </a:extLst>
              </a:tr>
              <a:tr h="347989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Avenir LT Std 55 Roman" panose="020B0503020203020204" pitchFamily="34" charset="0"/>
                        </a:rPr>
                        <a:t>Sensor </a:t>
                      </a:r>
                      <a:r>
                        <a:rPr lang="it-IT" sz="1400" dirty="0" err="1">
                          <a:latin typeface="Avenir LT Std 55 Roman" panose="020B0503020203020204" pitchFamily="34" charset="0"/>
                        </a:rPr>
                        <a:t>version</a:t>
                      </a:r>
                      <a:endParaRPr lang="it-IT" sz="1400" dirty="0">
                        <a:latin typeface="Avenir LT Std 55 Roman" panose="020B05030202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Avenir LT Std 55 Roman" panose="020B0503020203020204" pitchFamily="34" charset="0"/>
                        </a:rPr>
                        <a:t>String</a:t>
                      </a:r>
                      <a:endParaRPr lang="it-IT" sz="1400" dirty="0">
                        <a:latin typeface="Avenir LT Std 55 Roman" panose="020B05030202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7655497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4E18E528-21ED-4DC6-8DAA-74965DB139BA}"/>
              </a:ext>
            </a:extLst>
          </p:cNvPr>
          <p:cNvSpPr txBox="1"/>
          <p:nvPr/>
        </p:nvSpPr>
        <p:spPr>
          <a:xfrm>
            <a:off x="1677994" y="1490772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Avenir LT Std 55 Roman" panose="020B0503020203020204" pitchFamily="34" charset="0"/>
              </a:rPr>
              <a:t>Acoustic Sensor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D786055-AFB3-492B-8414-A6854CBDCD20}"/>
              </a:ext>
            </a:extLst>
          </p:cNvPr>
          <p:cNvCxnSpPr>
            <a:cxnSpLocks/>
          </p:cNvCxnSpPr>
          <p:nvPr/>
        </p:nvCxnSpPr>
        <p:spPr>
          <a:xfrm>
            <a:off x="4422710" y="2752531"/>
            <a:ext cx="25939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A29A22-8BD7-46F3-9573-9613C2BAC3D0}"/>
              </a:ext>
            </a:extLst>
          </p:cNvPr>
          <p:cNvSpPr txBox="1"/>
          <p:nvPr/>
        </p:nvSpPr>
        <p:spPr>
          <a:xfrm>
            <a:off x="5296472" y="2352152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latin typeface="Avenir LT Std 45 Book" panose="020B0502020203020204" pitchFamily="34" charset="0"/>
              </a:rPr>
              <a:t>/acoustic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08722E-FADB-4AE2-9D50-34A64D07756E}"/>
              </a:ext>
            </a:extLst>
          </p:cNvPr>
          <p:cNvSpPr txBox="1"/>
          <p:nvPr/>
        </p:nvSpPr>
        <p:spPr>
          <a:xfrm>
            <a:off x="7259239" y="2044005"/>
            <a:ext cx="49327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Avenir LT Std 45 Book" panose="020B0502020203020204" pitchFamily="34" charset="0"/>
              </a:rPr>
              <a:t>{</a:t>
            </a:r>
          </a:p>
          <a:p>
            <a:r>
              <a:rPr lang="pt-BR" sz="1200" dirty="0">
                <a:latin typeface="Avenir LT Std 45 Book" panose="020B0502020203020204" pitchFamily="34" charset="0"/>
              </a:rPr>
              <a:t>    "bn":"dipi:iot:2066e68f-d4a0-4d43-b894-a58261f54e5a:acoustic",</a:t>
            </a:r>
          </a:p>
          <a:p>
            <a:r>
              <a:rPr lang="pt-BR" sz="1200" dirty="0">
                <a:latin typeface="Avenir LT Std 45 Book" panose="020B0502020203020204" pitchFamily="34" charset="0"/>
              </a:rPr>
              <a:t>    "bver":0.1,</a:t>
            </a:r>
          </a:p>
          <a:p>
            <a:r>
              <a:rPr lang="pt-BR" sz="1200" dirty="0">
                <a:latin typeface="Avenir LT Std 45 Book" panose="020B0502020203020204" pitchFamily="34" charset="0"/>
              </a:rPr>
              <a:t>    "u":"dB",</a:t>
            </a:r>
          </a:p>
          <a:p>
            <a:r>
              <a:rPr lang="pt-BR" sz="1200" dirty="0">
                <a:latin typeface="Avenir LT Std 45 Book" panose="020B0502020203020204" pitchFamily="34" charset="0"/>
              </a:rPr>
              <a:t>    "v":78.48103139041474,</a:t>
            </a:r>
          </a:p>
          <a:p>
            <a:r>
              <a:rPr lang="pt-BR" sz="1200" dirty="0">
                <a:latin typeface="Avenir LT Std 45 Book" panose="020B0502020203020204" pitchFamily="34" charset="0"/>
              </a:rPr>
              <a:t>    "t":1705702170736</a:t>
            </a:r>
          </a:p>
          <a:p>
            <a:r>
              <a:rPr lang="pt-BR" sz="1200" dirty="0">
                <a:latin typeface="Avenir LT Std 45 Book" panose="020B0502020203020204" pitchFamily="34" charset="0"/>
              </a:rPr>
              <a:t>}</a:t>
            </a:r>
            <a:endParaRPr lang="it-IT" sz="1200" dirty="0">
              <a:latin typeface="Avenir LT Std 45 Book" panose="020B0502020203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46EEDBD-C908-4EC2-B16F-A5B04916283B}"/>
              </a:ext>
            </a:extLst>
          </p:cNvPr>
          <p:cNvSpPr txBox="1"/>
          <p:nvPr/>
        </p:nvSpPr>
        <p:spPr>
          <a:xfrm>
            <a:off x="5176086" y="2890762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latin typeface="Avenir LT Std 45 Book" panose="020B0502020203020204" pitchFamily="34" charset="0"/>
              </a:rPr>
              <a:t>SenML+Json</a:t>
            </a:r>
            <a:endParaRPr lang="it-IT" sz="1400" dirty="0">
              <a:latin typeface="Avenir LT Std 45 Book" panose="020B0502020203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40977EA-2B9C-4E65-8D40-50A459D91FB4}"/>
              </a:ext>
            </a:extLst>
          </p:cNvPr>
          <p:cNvSpPr txBox="1"/>
          <p:nvPr/>
        </p:nvSpPr>
        <p:spPr>
          <a:xfrm>
            <a:off x="3349118" y="3994066"/>
            <a:ext cx="6097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dirty="0" err="1">
                <a:latin typeface="Publico Banner Web Black" panose="02040A02060504060203" pitchFamily="18" charset="0"/>
              </a:rPr>
              <a:t>CoAP</a:t>
            </a:r>
            <a:r>
              <a:rPr lang="it-IT" sz="3200" dirty="0">
                <a:latin typeface="Publico Banner Web Black" panose="02040A02060504060203" pitchFamily="18" charset="0"/>
              </a:rPr>
              <a:t> attuatori e richieste</a:t>
            </a:r>
          </a:p>
        </p:txBody>
      </p:sp>
      <p:graphicFrame>
        <p:nvGraphicFramePr>
          <p:cNvPr id="14" name="Tabella 4">
            <a:extLst>
              <a:ext uri="{FF2B5EF4-FFF2-40B4-BE49-F238E27FC236}">
                <a16:creationId xmlns:a16="http://schemas.microsoft.com/office/drawing/2014/main" id="{B12581B6-DEFE-413B-97F5-88DC7170A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37500"/>
              </p:ext>
            </p:extLst>
          </p:nvPr>
        </p:nvGraphicFramePr>
        <p:xfrm>
          <a:off x="1078915" y="5098162"/>
          <a:ext cx="2857909" cy="1043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723">
                  <a:extLst>
                    <a:ext uri="{9D8B030D-6E8A-4147-A177-3AD203B41FA5}">
                      <a16:colId xmlns:a16="http://schemas.microsoft.com/office/drawing/2014/main" val="782957038"/>
                    </a:ext>
                  </a:extLst>
                </a:gridCol>
                <a:gridCol w="1438186">
                  <a:extLst>
                    <a:ext uri="{9D8B030D-6E8A-4147-A177-3AD203B41FA5}">
                      <a16:colId xmlns:a16="http://schemas.microsoft.com/office/drawing/2014/main" val="3578235217"/>
                    </a:ext>
                  </a:extLst>
                </a:gridCol>
              </a:tblGrid>
              <a:tr h="347989"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1"/>
                          </a:solidFill>
                          <a:latin typeface="Avenir LT Std 55 Roman" panose="020B0503020203020204" pitchFamily="34" charset="0"/>
                        </a:rPr>
                        <a:t>Field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1" dirty="0">
                          <a:solidFill>
                            <a:schemeClr val="tx1"/>
                          </a:solidFill>
                          <a:latin typeface="Avenir LT Std 55 Roman" panose="020B0503020203020204" pitchFamily="34" charset="0"/>
                        </a:rPr>
                        <a:t>Unit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118008"/>
                  </a:ext>
                </a:extLst>
              </a:tr>
              <a:tr h="347989">
                <a:tc>
                  <a:txBody>
                    <a:bodyPr/>
                    <a:lstStyle/>
                    <a:p>
                      <a:r>
                        <a:rPr lang="it-IT" sz="1400" b="0" dirty="0" err="1">
                          <a:solidFill>
                            <a:schemeClr val="tx1"/>
                          </a:solidFill>
                          <a:latin typeface="Avenir LT Std 55 Roman" panose="020B0503020203020204" pitchFamily="34" charset="0"/>
                        </a:rPr>
                        <a:t>Brightness</a:t>
                      </a:r>
                      <a:endParaRPr lang="it-IT" sz="1400" b="0" dirty="0">
                        <a:solidFill>
                          <a:schemeClr val="tx1"/>
                        </a:solidFill>
                        <a:latin typeface="Avenir LT Std 55 Roman" panose="020B05030202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b="0" dirty="0" err="1">
                          <a:solidFill>
                            <a:schemeClr val="tx1"/>
                          </a:solidFill>
                          <a:latin typeface="Avenir LT Std 55 Roman" panose="020B0503020203020204" pitchFamily="34" charset="0"/>
                        </a:rPr>
                        <a:t>Integer</a:t>
                      </a:r>
                      <a:endParaRPr lang="it-IT" sz="1400" b="0" dirty="0">
                        <a:solidFill>
                          <a:schemeClr val="tx1"/>
                        </a:solidFill>
                        <a:latin typeface="Avenir LT Std 55 Roman" panose="020B05030202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148872"/>
                  </a:ext>
                </a:extLst>
              </a:tr>
              <a:tr h="347989">
                <a:tc>
                  <a:txBody>
                    <a:bodyPr/>
                    <a:lstStyle/>
                    <a:p>
                      <a:r>
                        <a:rPr lang="it-IT" sz="1400" dirty="0" err="1">
                          <a:latin typeface="Avenir LT Std 55 Roman" panose="020B0503020203020204" pitchFamily="34" charset="0"/>
                        </a:rPr>
                        <a:t>Timestamp</a:t>
                      </a:r>
                      <a:endParaRPr lang="it-IT" sz="1400" dirty="0">
                        <a:latin typeface="Avenir LT Std 55 Roman" panose="020B05030202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Avenir LT Std 55 Roman" panose="020B0503020203020204" pitchFamily="34" charset="0"/>
                        </a:rPr>
                        <a:t>Long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2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363491"/>
                  </a:ext>
                </a:extLst>
              </a:tr>
            </a:tbl>
          </a:graphicData>
        </a:graphic>
      </p:graphicFrame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832FFA-0E53-4EB9-B1BB-0C719C29EC48}"/>
              </a:ext>
            </a:extLst>
          </p:cNvPr>
          <p:cNvSpPr txBox="1"/>
          <p:nvPr/>
        </p:nvSpPr>
        <p:spPr>
          <a:xfrm>
            <a:off x="1466458" y="4674414"/>
            <a:ext cx="2258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latin typeface="Avenir LT Std 55 Roman" panose="020B0503020203020204" pitchFamily="34" charset="0"/>
              </a:rPr>
              <a:t>Brightness</a:t>
            </a:r>
            <a:r>
              <a:rPr lang="it-IT" dirty="0">
                <a:latin typeface="Avenir LT Std 55 Roman" panose="020B0503020203020204" pitchFamily="34" charset="0"/>
              </a:rPr>
              <a:t> </a:t>
            </a:r>
            <a:r>
              <a:rPr lang="it-IT" dirty="0" err="1">
                <a:latin typeface="Avenir LT Std 55 Roman" panose="020B0503020203020204" pitchFamily="34" charset="0"/>
              </a:rPr>
              <a:t>actuator</a:t>
            </a:r>
            <a:endParaRPr lang="it-IT" dirty="0">
              <a:latin typeface="Avenir LT Std 55 Roman" panose="020B0503020203020204" pitchFamily="34" charset="0"/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F6FBC7A-3C0B-49EB-85FE-DB37ECD6189F}"/>
              </a:ext>
            </a:extLst>
          </p:cNvPr>
          <p:cNvCxnSpPr>
            <a:cxnSpLocks/>
          </p:cNvCxnSpPr>
          <p:nvPr/>
        </p:nvCxnSpPr>
        <p:spPr>
          <a:xfrm>
            <a:off x="4490035" y="5620146"/>
            <a:ext cx="25939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A29A902-70A9-4FC4-BD53-556E9023A8A9}"/>
              </a:ext>
            </a:extLst>
          </p:cNvPr>
          <p:cNvSpPr txBox="1"/>
          <p:nvPr/>
        </p:nvSpPr>
        <p:spPr>
          <a:xfrm>
            <a:off x="8042987" y="4848902"/>
            <a:ext cx="196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latin typeface="Avenir LT Std 55 Roman" panose="020B0503020203020204" pitchFamily="34" charset="0"/>
              </a:rPr>
              <a:t>PUT</a:t>
            </a:r>
          </a:p>
          <a:p>
            <a:r>
              <a:rPr lang="it-IT" sz="1200" dirty="0">
                <a:latin typeface="Avenir LT Std 55 Roman" panose="020B0503020203020204" pitchFamily="34" charset="0"/>
              </a:rPr>
              <a:t>Body: </a:t>
            </a:r>
            <a:r>
              <a:rPr lang="it-IT" sz="1200" dirty="0" err="1">
                <a:latin typeface="Avenir LT Std 55 Roman" panose="020B0503020203020204" pitchFamily="34" charset="0"/>
              </a:rPr>
              <a:t>value</a:t>
            </a:r>
            <a:r>
              <a:rPr lang="it-IT" sz="1200" dirty="0">
                <a:latin typeface="Avenir LT Std 55 Roman" panose="020B0503020203020204" pitchFamily="34" charset="0"/>
              </a:rPr>
              <a:t> of </a:t>
            </a:r>
            <a:r>
              <a:rPr lang="it-IT" sz="1200" dirty="0" err="1">
                <a:latin typeface="Avenir LT Std 55 Roman" panose="020B0503020203020204" pitchFamily="34" charset="0"/>
              </a:rPr>
              <a:t>brightness</a:t>
            </a:r>
            <a:endParaRPr lang="it-IT" sz="1200" dirty="0">
              <a:latin typeface="Avenir LT Std 55 Roman" panose="020B0503020203020204" pitchFamily="34" charset="0"/>
            </a:endParaRPr>
          </a:p>
          <a:p>
            <a:r>
              <a:rPr lang="it-IT" sz="1200" dirty="0" err="1">
                <a:latin typeface="Avenir LT Std 55 Roman" panose="020B0503020203020204" pitchFamily="34" charset="0"/>
              </a:rPr>
              <a:t>Result</a:t>
            </a:r>
            <a:r>
              <a:rPr lang="it-IT" sz="1200" dirty="0">
                <a:latin typeface="Avenir LT Std 55 Roman" panose="020B0503020203020204" pitchFamily="34" charset="0"/>
              </a:rPr>
              <a:t>: </a:t>
            </a:r>
            <a:r>
              <a:rPr lang="it-IT" sz="1200" dirty="0" err="1">
                <a:latin typeface="Avenir LT Std 55 Roman" panose="020B0503020203020204" pitchFamily="34" charset="0"/>
              </a:rPr>
              <a:t>change</a:t>
            </a:r>
            <a:r>
              <a:rPr lang="it-IT" sz="1200" dirty="0">
                <a:latin typeface="Avenir LT Std 55 Roman" panose="020B0503020203020204" pitchFamily="34" charset="0"/>
              </a:rPr>
              <a:t> </a:t>
            </a:r>
            <a:r>
              <a:rPr lang="it-IT" sz="1200" dirty="0" err="1">
                <a:latin typeface="Avenir LT Std 55 Roman" panose="020B0503020203020204" pitchFamily="34" charset="0"/>
              </a:rPr>
              <a:t>brightness</a:t>
            </a:r>
            <a:endParaRPr lang="it-IT" sz="1200" dirty="0">
              <a:latin typeface="Avenir LT Std 55 Roman" panose="020B0503020203020204" pitchFamily="34" charset="0"/>
            </a:endParaRP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55D7438-26D6-4194-8F27-A27C8F6C0849}"/>
              </a:ext>
            </a:extLst>
          </p:cNvPr>
          <p:cNvCxnSpPr/>
          <p:nvPr/>
        </p:nvCxnSpPr>
        <p:spPr>
          <a:xfrm>
            <a:off x="7884367" y="4848902"/>
            <a:ext cx="0" cy="68114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701792D-B9AB-43A5-8B20-346E344E3875}"/>
              </a:ext>
            </a:extLst>
          </p:cNvPr>
          <p:cNvSpPr txBox="1"/>
          <p:nvPr/>
        </p:nvSpPr>
        <p:spPr>
          <a:xfrm>
            <a:off x="8042987" y="5813065"/>
            <a:ext cx="2445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latin typeface="Avenir LT Std 55 Roman" panose="020B0503020203020204" pitchFamily="34" charset="0"/>
              </a:rPr>
              <a:t>POST</a:t>
            </a:r>
          </a:p>
          <a:p>
            <a:r>
              <a:rPr lang="it-IT" sz="1200" dirty="0">
                <a:latin typeface="Avenir LT Std 55 Roman" panose="020B0503020203020204" pitchFamily="34" charset="0"/>
              </a:rPr>
              <a:t>Body: </a:t>
            </a:r>
            <a:r>
              <a:rPr lang="it-IT" sz="1200" dirty="0" err="1">
                <a:latin typeface="Avenir LT Std 55 Roman" panose="020B0503020203020204" pitchFamily="34" charset="0"/>
              </a:rPr>
              <a:t>Empty</a:t>
            </a:r>
            <a:endParaRPr lang="it-IT" sz="1200" dirty="0">
              <a:latin typeface="Avenir LT Std 55 Roman" panose="020B0503020203020204" pitchFamily="34" charset="0"/>
            </a:endParaRPr>
          </a:p>
          <a:p>
            <a:r>
              <a:rPr lang="it-IT" sz="1200" dirty="0" err="1">
                <a:latin typeface="Avenir LT Std 55 Roman" panose="020B0503020203020204" pitchFamily="34" charset="0"/>
              </a:rPr>
              <a:t>Result</a:t>
            </a:r>
            <a:r>
              <a:rPr lang="it-IT" sz="1200" dirty="0">
                <a:latin typeface="Avenir LT Std 55 Roman" panose="020B0503020203020204" pitchFamily="34" charset="0"/>
              </a:rPr>
              <a:t>: </a:t>
            </a:r>
            <a:r>
              <a:rPr lang="it-IT" sz="1200" dirty="0" err="1">
                <a:latin typeface="Avenir LT Std 55 Roman" panose="020B0503020203020204" pitchFamily="34" charset="0"/>
              </a:rPr>
              <a:t>increase</a:t>
            </a:r>
            <a:r>
              <a:rPr lang="it-IT" sz="1200" dirty="0">
                <a:latin typeface="Avenir LT Std 55 Roman" panose="020B0503020203020204" pitchFamily="34" charset="0"/>
              </a:rPr>
              <a:t> </a:t>
            </a:r>
            <a:r>
              <a:rPr lang="it-IT" sz="1200" dirty="0" err="1">
                <a:latin typeface="Avenir LT Std 55 Roman" panose="020B0503020203020204" pitchFamily="34" charset="0"/>
              </a:rPr>
              <a:t>brightness</a:t>
            </a:r>
            <a:r>
              <a:rPr lang="it-IT" sz="1200" dirty="0">
                <a:latin typeface="Avenir LT Std 55 Roman" panose="020B0503020203020204" pitchFamily="34" charset="0"/>
              </a:rPr>
              <a:t> by 10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125551B-6C46-4DD7-8214-787D30218C2F}"/>
              </a:ext>
            </a:extLst>
          </p:cNvPr>
          <p:cNvCxnSpPr/>
          <p:nvPr/>
        </p:nvCxnSpPr>
        <p:spPr>
          <a:xfrm>
            <a:off x="7884367" y="5813065"/>
            <a:ext cx="0" cy="68114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19A73C5-4DF7-4152-91ED-2F4F551D1EE7}"/>
              </a:ext>
            </a:extLst>
          </p:cNvPr>
          <p:cNvSpPr txBox="1"/>
          <p:nvPr/>
        </p:nvSpPr>
        <p:spPr>
          <a:xfrm>
            <a:off x="5131448" y="5220624"/>
            <a:ext cx="1176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latin typeface="Avenir LT Std 45 Book" panose="020B0502020203020204" pitchFamily="34" charset="0"/>
              </a:rPr>
              <a:t>/</a:t>
            </a:r>
            <a:r>
              <a:rPr lang="it-IT" sz="1400" dirty="0" err="1">
                <a:latin typeface="Avenir LT Std 45 Book" panose="020B0502020203020204" pitchFamily="34" charset="0"/>
              </a:rPr>
              <a:t>brightness</a:t>
            </a:r>
            <a:endParaRPr lang="it-IT" sz="1400" dirty="0">
              <a:latin typeface="Avenir LT Std 45 Book" panose="020B05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4661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675</Words>
  <Application>Microsoft Office PowerPoint</Application>
  <PresentationFormat>Widescreen</PresentationFormat>
  <Paragraphs>107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4" baseType="lpstr">
      <vt:lpstr>Arial</vt:lpstr>
      <vt:lpstr>Avenir LT Std 45 Book</vt:lpstr>
      <vt:lpstr>Avenir LT Std 55 Roman</vt:lpstr>
      <vt:lpstr>Calibri</vt:lpstr>
      <vt:lpstr>Calibri Light</vt:lpstr>
      <vt:lpstr>Publico Banner Web Black</vt:lpstr>
      <vt:lpstr>Tema di Office</vt:lpstr>
      <vt:lpstr>IoT for Live Concerts</vt:lpstr>
      <vt:lpstr>Smart Service</vt:lpstr>
      <vt:lpstr>Come funziona</vt:lpstr>
      <vt:lpstr>L’implementazione</vt:lpstr>
      <vt:lpstr>La struttura</vt:lpstr>
      <vt:lpstr>Il modello</vt:lpstr>
      <vt:lpstr>CoAP risorse e risposte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for Live Concerts</dc:title>
  <dc:creator>Michelangelo Rossi</dc:creator>
  <cp:lastModifiedBy>Michelangelo Rossi</cp:lastModifiedBy>
  <cp:revision>26</cp:revision>
  <dcterms:created xsi:type="dcterms:W3CDTF">2024-01-15T20:49:39Z</dcterms:created>
  <dcterms:modified xsi:type="dcterms:W3CDTF">2024-01-31T18:53:37Z</dcterms:modified>
</cp:coreProperties>
</file>